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3CB39E-0F40-4105-A4AF-3489EF7101B4}">
          <p14:sldIdLst>
            <p14:sldId id="256"/>
            <p14:sldId id="279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0C4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248" d="100"/>
          <a:sy n="248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28799"/>
            <a:ext cx="9144000" cy="1681163"/>
          </a:xfrm>
          <a:prstGeom prst="rect">
            <a:avLst/>
          </a:prstGeom>
        </p:spPr>
        <p:txBody>
          <a:bodyPr anchor="b"/>
          <a:lstStyle>
            <a:lvl1pPr algn="ctr">
              <a:defRPr sz="6000" i="0">
                <a:latin typeface="Montserrat" panose="00000500000000000000" pitchFamily="2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326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579473" y="6653451"/>
            <a:ext cx="11032154" cy="35408"/>
          </a:xfrm>
          <a:prstGeom prst="line">
            <a:avLst/>
          </a:prstGeom>
          <a:ln w="254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21" y="5092430"/>
            <a:ext cx="3600457" cy="8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3" t="-56" r="-1" b="2"/>
          <a:stretch/>
        </p:blipFill>
        <p:spPr>
          <a:xfrm>
            <a:off x="520262" y="6455979"/>
            <a:ext cx="11485285" cy="22780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346076"/>
            <a:ext cx="12192000" cy="63750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076"/>
            <a:ext cx="12192000" cy="63750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lIns="522000">
            <a:noAutofit/>
          </a:bodyPr>
          <a:lstStyle>
            <a:lvl1pPr>
              <a:defRPr sz="3800" i="0">
                <a:solidFill>
                  <a:srgbClr val="ED1C24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0" y="1224000"/>
            <a:ext cx="11250900" cy="4933700"/>
          </a:xfrm>
          <a:prstGeom prst="rect">
            <a:avLst/>
          </a:prstGeom>
        </p:spPr>
        <p:txBody>
          <a:bodyPr lIns="0"/>
          <a:lstStyle>
            <a:lvl1pPr>
              <a:defRPr>
                <a:latin typeface="Lato" panose="020F050202020403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Lato" panose="020F050202020403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Lato" panose="020F050202020403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Lato" panose="020F050202020403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Lato" panose="020F050202020403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588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80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rgbClr val="ED1C24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benjamin.kettner@ml-pa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Azure Functions for data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Benjamin Kettner, 2020-10-13, dataMinds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1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0FB-85D9-4F86-961C-3168DA7F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? </a:t>
            </a:r>
            <a:endParaRPr lang="en-DE" dirty="0"/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9CDCC75-6447-460C-8772-C7E396803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25618" r="82716" b="59687"/>
          <a:stretch/>
        </p:blipFill>
        <p:spPr>
          <a:xfrm>
            <a:off x="860613" y="3492393"/>
            <a:ext cx="2140004" cy="176433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21E05-0C0C-4639-A773-A50DC3517BAB}"/>
              </a:ext>
            </a:extLst>
          </p:cNvPr>
          <p:cNvSpPr txBox="1"/>
          <p:nvPr/>
        </p:nvSpPr>
        <p:spPr>
          <a:xfrm>
            <a:off x="3143514" y="2998355"/>
            <a:ext cx="3939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Friendly </a:t>
            </a:r>
            <a:r>
              <a:rPr lang="de-DE" sz="3600" dirty="0" err="1">
                <a:latin typeface="Caveat" panose="00000800000000000000" pitchFamily="2" charset="0"/>
              </a:rPr>
              <a:t>guy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 err="1">
                <a:latin typeface="Caveat" panose="00000800000000000000" pitchFamily="2" charset="0"/>
              </a:rPr>
              <a:t>Impressive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beard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Music fan</a:t>
            </a:r>
            <a:endParaRPr lang="en-DE" sz="3600" dirty="0">
              <a:latin typeface="Caveat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4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0FB-85D9-4F86-961C-3168DA7F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? </a:t>
            </a:r>
            <a:endParaRPr lang="en-DE" dirty="0"/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9CDCC75-6447-460C-8772-C7E396803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25618" r="82716" b="59687"/>
          <a:stretch/>
        </p:blipFill>
        <p:spPr>
          <a:xfrm>
            <a:off x="860613" y="3492393"/>
            <a:ext cx="2140004" cy="176433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21E05-0C0C-4639-A773-A50DC3517BAB}"/>
              </a:ext>
            </a:extLst>
          </p:cNvPr>
          <p:cNvSpPr txBox="1"/>
          <p:nvPr/>
        </p:nvSpPr>
        <p:spPr>
          <a:xfrm>
            <a:off x="3143514" y="2998355"/>
            <a:ext cx="3939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Friendly </a:t>
            </a:r>
            <a:r>
              <a:rPr lang="de-DE" sz="3600" dirty="0" err="1">
                <a:latin typeface="Caveat" panose="00000800000000000000" pitchFamily="2" charset="0"/>
              </a:rPr>
              <a:t>guy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 err="1">
                <a:latin typeface="Caveat" panose="00000800000000000000" pitchFamily="2" charset="0"/>
              </a:rPr>
              <a:t>Impressive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beard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Music fan/</a:t>
            </a:r>
            <a:r>
              <a:rPr lang="de-DE" sz="3600" dirty="0" err="1">
                <a:latin typeface="Caveat" panose="00000800000000000000" pitchFamily="2" charset="0"/>
              </a:rPr>
              <a:t>geek</a:t>
            </a:r>
            <a:endParaRPr lang="en-DE" sz="3600" dirty="0">
              <a:latin typeface="Caveat" panose="00000800000000000000" pitchFamily="2" charset="0"/>
            </a:endParaRPr>
          </a:p>
        </p:txBody>
      </p:sp>
      <p:pic>
        <p:nvPicPr>
          <p:cNvPr id="5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201D577C-5EA1-4305-802A-AADB8ACC5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3795954" y="1302071"/>
            <a:ext cx="1317523" cy="825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59BEE-B4B7-460C-8845-ED01FA4E66CE}"/>
              </a:ext>
            </a:extLst>
          </p:cNvPr>
          <p:cNvSpPr txBox="1"/>
          <p:nvPr/>
        </p:nvSpPr>
        <p:spPr>
          <a:xfrm>
            <a:off x="5143924" y="1222062"/>
            <a:ext cx="3366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Bobs </a:t>
            </a:r>
            <a:r>
              <a:rPr lang="de-DE" sz="3600" dirty="0" err="1">
                <a:latin typeface="Caveat" panose="00000800000000000000" pitchFamily="2" charset="0"/>
              </a:rPr>
              <a:t>music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streaming</a:t>
            </a:r>
            <a:r>
              <a:rPr lang="de-DE" sz="3600" dirty="0">
                <a:latin typeface="Caveat" panose="00000800000000000000" pitchFamily="2" charset="0"/>
              </a:rPr>
              <a:t> API</a:t>
            </a: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792CBD29-6054-4B8E-8253-2513D23CA399}"/>
              </a:ext>
            </a:extLst>
          </p:cNvPr>
          <p:cNvSpPr/>
          <p:nvPr/>
        </p:nvSpPr>
        <p:spPr>
          <a:xfrm>
            <a:off x="1794222" y="1375442"/>
            <a:ext cx="1944060" cy="2053558"/>
          </a:xfrm>
          <a:prstGeom prst="bentArrow">
            <a:avLst>
              <a:gd name="adj1" fmla="val 16803"/>
              <a:gd name="adj2" fmla="val 16894"/>
              <a:gd name="adj3" fmla="val 24089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0FB-85D9-4F86-961C-3168DA7F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? </a:t>
            </a:r>
            <a:endParaRPr lang="en-DE" dirty="0"/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9CDCC75-6447-460C-8772-C7E396803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25618" r="82716" b="59687"/>
          <a:stretch/>
        </p:blipFill>
        <p:spPr>
          <a:xfrm>
            <a:off x="860613" y="3492393"/>
            <a:ext cx="2140004" cy="176433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21E05-0C0C-4639-A773-A50DC3517BAB}"/>
              </a:ext>
            </a:extLst>
          </p:cNvPr>
          <p:cNvSpPr txBox="1"/>
          <p:nvPr/>
        </p:nvSpPr>
        <p:spPr>
          <a:xfrm>
            <a:off x="3143514" y="2998355"/>
            <a:ext cx="3939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Friendly </a:t>
            </a:r>
            <a:r>
              <a:rPr lang="de-DE" sz="3600" dirty="0" err="1">
                <a:latin typeface="Caveat" panose="00000800000000000000" pitchFamily="2" charset="0"/>
              </a:rPr>
              <a:t>guy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 err="1">
                <a:latin typeface="Caveat" panose="00000800000000000000" pitchFamily="2" charset="0"/>
              </a:rPr>
              <a:t>Impressive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beard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Music fan/</a:t>
            </a:r>
            <a:r>
              <a:rPr lang="de-DE" sz="3600" dirty="0" err="1">
                <a:latin typeface="Caveat" panose="00000800000000000000" pitchFamily="2" charset="0"/>
              </a:rPr>
              <a:t>geek</a:t>
            </a:r>
            <a:endParaRPr lang="en-DE" sz="3600" dirty="0">
              <a:latin typeface="Caveat" panose="00000800000000000000" pitchFamily="2" charset="0"/>
            </a:endParaRPr>
          </a:p>
        </p:txBody>
      </p:sp>
      <p:pic>
        <p:nvPicPr>
          <p:cNvPr id="5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201D577C-5EA1-4305-802A-AADB8ACC5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3795954" y="1302071"/>
            <a:ext cx="1317523" cy="825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59BEE-B4B7-460C-8845-ED01FA4E66CE}"/>
              </a:ext>
            </a:extLst>
          </p:cNvPr>
          <p:cNvSpPr txBox="1"/>
          <p:nvPr/>
        </p:nvSpPr>
        <p:spPr>
          <a:xfrm>
            <a:off x="5143924" y="1222062"/>
            <a:ext cx="3366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Bobs </a:t>
            </a:r>
            <a:r>
              <a:rPr lang="de-DE" sz="3600" dirty="0" err="1">
                <a:latin typeface="Caveat" panose="00000800000000000000" pitchFamily="2" charset="0"/>
              </a:rPr>
              <a:t>music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streaming</a:t>
            </a:r>
            <a:r>
              <a:rPr lang="de-DE" sz="3600" dirty="0">
                <a:latin typeface="Caveat" panose="00000800000000000000" pitchFamily="2" charset="0"/>
              </a:rPr>
              <a:t> API</a:t>
            </a: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792CBD29-6054-4B8E-8253-2513D23CA399}"/>
              </a:ext>
            </a:extLst>
          </p:cNvPr>
          <p:cNvSpPr/>
          <p:nvPr/>
        </p:nvSpPr>
        <p:spPr>
          <a:xfrm>
            <a:off x="1794222" y="1375442"/>
            <a:ext cx="1944060" cy="2053558"/>
          </a:xfrm>
          <a:prstGeom prst="bentArrow">
            <a:avLst>
              <a:gd name="adj1" fmla="val 16803"/>
              <a:gd name="adj2" fmla="val 16894"/>
              <a:gd name="adj3" fmla="val 24089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99E5C-37D9-468B-B4C6-F786D2C26A3D}"/>
              </a:ext>
            </a:extLst>
          </p:cNvPr>
          <p:cNvSpPr txBox="1"/>
          <p:nvPr/>
        </p:nvSpPr>
        <p:spPr>
          <a:xfrm>
            <a:off x="8074102" y="1222062"/>
            <a:ext cx="3366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latin typeface="Caveat" panose="00000800000000000000" pitchFamily="2" charset="0"/>
              </a:rPr>
              <a:t>Secured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with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</a:p>
          <a:p>
            <a:r>
              <a:rPr lang="de-DE" sz="3600" b="1" dirty="0">
                <a:latin typeface="Caveat" panose="00000800000000000000" pitchFamily="2" charset="0"/>
              </a:rPr>
              <a:t>B</a:t>
            </a:r>
            <a:r>
              <a:rPr lang="de-DE" sz="3600" dirty="0">
                <a:latin typeface="Caveat" panose="00000800000000000000" pitchFamily="2" charset="0"/>
              </a:rPr>
              <a:t>asic </a:t>
            </a:r>
          </a:p>
          <a:p>
            <a:r>
              <a:rPr lang="de-DE" sz="3600" b="1" dirty="0">
                <a:latin typeface="Caveat" panose="00000800000000000000" pitchFamily="2" charset="0"/>
              </a:rPr>
              <a:t>E</a:t>
            </a:r>
            <a:r>
              <a:rPr lang="de-DE" sz="3600" dirty="0">
                <a:latin typeface="Caveat" panose="00000800000000000000" pitchFamily="2" charset="0"/>
              </a:rPr>
              <a:t>asy </a:t>
            </a:r>
          </a:p>
          <a:p>
            <a:r>
              <a:rPr lang="de-DE" sz="3600" dirty="0">
                <a:latin typeface="Caveat" panose="00000800000000000000" pitchFamily="2" charset="0"/>
              </a:rPr>
              <a:t>Access</a:t>
            </a:r>
          </a:p>
          <a:p>
            <a:r>
              <a:rPr lang="de-DE" sz="3600" dirty="0" err="1">
                <a:latin typeface="Caveat" panose="00000800000000000000" pitchFamily="2" charset="0"/>
              </a:rPr>
              <a:t>Resource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</a:p>
          <a:p>
            <a:r>
              <a:rPr lang="de-DE" sz="3600" dirty="0">
                <a:latin typeface="Caveat" panose="00000800000000000000" pitchFamily="2" charset="0"/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137584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0FB-85D9-4F86-961C-3168DA7F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? </a:t>
            </a:r>
            <a:endParaRPr lang="en-DE" dirty="0"/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9CDCC75-6447-460C-8772-C7E396803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25618" r="82716" b="59687"/>
          <a:stretch/>
        </p:blipFill>
        <p:spPr>
          <a:xfrm>
            <a:off x="860613" y="3492393"/>
            <a:ext cx="2140004" cy="176433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21E05-0C0C-4639-A773-A50DC3517BAB}"/>
              </a:ext>
            </a:extLst>
          </p:cNvPr>
          <p:cNvSpPr txBox="1"/>
          <p:nvPr/>
        </p:nvSpPr>
        <p:spPr>
          <a:xfrm>
            <a:off x="3143514" y="2998355"/>
            <a:ext cx="3939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Friendly </a:t>
            </a:r>
            <a:r>
              <a:rPr lang="de-DE" sz="3600" dirty="0" err="1">
                <a:latin typeface="Caveat" panose="00000800000000000000" pitchFamily="2" charset="0"/>
              </a:rPr>
              <a:t>guy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 err="1">
                <a:latin typeface="Caveat" panose="00000800000000000000" pitchFamily="2" charset="0"/>
              </a:rPr>
              <a:t>Impressive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beard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Music fan/</a:t>
            </a:r>
            <a:r>
              <a:rPr lang="de-DE" sz="3600" dirty="0" err="1">
                <a:latin typeface="Caveat" panose="00000800000000000000" pitchFamily="2" charset="0"/>
              </a:rPr>
              <a:t>geek</a:t>
            </a:r>
            <a:endParaRPr lang="en-DE" sz="3600" dirty="0">
              <a:latin typeface="Caveat" panose="00000800000000000000" pitchFamily="2" charset="0"/>
            </a:endParaRPr>
          </a:p>
        </p:txBody>
      </p:sp>
      <p:pic>
        <p:nvPicPr>
          <p:cNvPr id="5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201D577C-5EA1-4305-802A-AADB8ACC5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3795954" y="1302071"/>
            <a:ext cx="1317523" cy="825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59BEE-B4B7-460C-8845-ED01FA4E66CE}"/>
              </a:ext>
            </a:extLst>
          </p:cNvPr>
          <p:cNvSpPr txBox="1"/>
          <p:nvPr/>
        </p:nvSpPr>
        <p:spPr>
          <a:xfrm>
            <a:off x="5143924" y="1222062"/>
            <a:ext cx="3366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Bobs </a:t>
            </a:r>
            <a:r>
              <a:rPr lang="de-DE" sz="3600" dirty="0" err="1">
                <a:latin typeface="Caveat" panose="00000800000000000000" pitchFamily="2" charset="0"/>
              </a:rPr>
              <a:t>music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streaming</a:t>
            </a:r>
            <a:r>
              <a:rPr lang="de-DE" sz="3600" dirty="0">
                <a:latin typeface="Caveat" panose="00000800000000000000" pitchFamily="2" charset="0"/>
              </a:rPr>
              <a:t> API</a:t>
            </a: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792CBD29-6054-4B8E-8253-2513D23CA399}"/>
              </a:ext>
            </a:extLst>
          </p:cNvPr>
          <p:cNvSpPr/>
          <p:nvPr/>
        </p:nvSpPr>
        <p:spPr>
          <a:xfrm>
            <a:off x="1794222" y="1375442"/>
            <a:ext cx="1944060" cy="2053558"/>
          </a:xfrm>
          <a:prstGeom prst="bentArrow">
            <a:avLst>
              <a:gd name="adj1" fmla="val 16803"/>
              <a:gd name="adj2" fmla="val 16894"/>
              <a:gd name="adj3" fmla="val 24089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99E5C-37D9-468B-B4C6-F786D2C26A3D}"/>
              </a:ext>
            </a:extLst>
          </p:cNvPr>
          <p:cNvSpPr txBox="1"/>
          <p:nvPr/>
        </p:nvSpPr>
        <p:spPr>
          <a:xfrm>
            <a:off x="8074102" y="1222062"/>
            <a:ext cx="3366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latin typeface="Caveat" panose="00000800000000000000" pitchFamily="2" charset="0"/>
              </a:rPr>
              <a:t>Secured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with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</a:p>
          <a:p>
            <a:r>
              <a:rPr lang="de-DE" sz="3600" b="1" dirty="0">
                <a:solidFill>
                  <a:srgbClr val="FF0000"/>
                </a:solidFill>
                <a:latin typeface="Caveat" panose="00000800000000000000" pitchFamily="2" charset="0"/>
              </a:rPr>
              <a:t>B</a:t>
            </a:r>
            <a:r>
              <a:rPr lang="de-DE" sz="3600" dirty="0">
                <a:latin typeface="Caveat" panose="00000800000000000000" pitchFamily="2" charset="0"/>
              </a:rPr>
              <a:t>asic </a:t>
            </a:r>
          </a:p>
          <a:p>
            <a:r>
              <a:rPr lang="de-DE" sz="3600" b="1" dirty="0">
                <a:solidFill>
                  <a:srgbClr val="FF0000"/>
                </a:solidFill>
                <a:latin typeface="Caveat" panose="00000800000000000000" pitchFamily="2" charset="0"/>
              </a:rPr>
              <a:t>E</a:t>
            </a:r>
            <a:r>
              <a:rPr lang="de-DE" sz="3600" dirty="0">
                <a:latin typeface="Caveat" panose="00000800000000000000" pitchFamily="2" charset="0"/>
              </a:rPr>
              <a:t>asy </a:t>
            </a:r>
          </a:p>
          <a:p>
            <a:r>
              <a:rPr lang="de-DE" sz="3600" dirty="0">
                <a:solidFill>
                  <a:srgbClr val="FF0000"/>
                </a:solidFill>
                <a:latin typeface="Caveat" panose="00000800000000000000" pitchFamily="2" charset="0"/>
              </a:rPr>
              <a:t>A</a:t>
            </a:r>
            <a:r>
              <a:rPr lang="de-DE" sz="3600" dirty="0">
                <a:latin typeface="Caveat" panose="00000800000000000000" pitchFamily="2" charset="0"/>
              </a:rPr>
              <a:t>ccess</a:t>
            </a:r>
          </a:p>
          <a:p>
            <a:r>
              <a:rPr lang="de-DE" sz="3600" dirty="0">
                <a:solidFill>
                  <a:srgbClr val="FF0000"/>
                </a:solidFill>
                <a:latin typeface="Caveat" panose="00000800000000000000" pitchFamily="2" charset="0"/>
              </a:rPr>
              <a:t>R</a:t>
            </a:r>
            <a:r>
              <a:rPr lang="de-DE" sz="3600" dirty="0">
                <a:latin typeface="Caveat" panose="00000800000000000000" pitchFamily="2" charset="0"/>
              </a:rPr>
              <a:t>essource </a:t>
            </a:r>
          </a:p>
          <a:p>
            <a:r>
              <a:rPr lang="de-DE" sz="3600" dirty="0">
                <a:solidFill>
                  <a:srgbClr val="FF0000"/>
                </a:solidFill>
                <a:latin typeface="Caveat" panose="00000800000000000000" pitchFamily="2" charset="0"/>
              </a:rPr>
              <a:t>D</a:t>
            </a:r>
            <a:r>
              <a:rPr lang="de-DE" sz="3600" dirty="0">
                <a:latin typeface="Caveat" panose="00000800000000000000" pitchFamily="2" charset="0"/>
              </a:rPr>
              <a:t>efense</a:t>
            </a:r>
          </a:p>
        </p:txBody>
      </p:sp>
    </p:spTree>
    <p:extLst>
      <p:ext uri="{BB962C8B-B14F-4D97-AF65-F5344CB8AC3E}">
        <p14:creationId xmlns:p14="http://schemas.microsoft.com/office/powerpoint/2010/main" val="38714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ck hanging on the wall&#10;&#10;Description automatically generated">
            <a:extLst>
              <a:ext uri="{FF2B5EF4-FFF2-40B4-BE49-F238E27FC236}">
                <a16:creationId xmlns:a16="http://schemas.microsoft.com/office/drawing/2014/main" id="{EBCF55DC-75A2-4E7B-9984-80CC54B9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6"/>
          <a:stretch/>
        </p:blipFill>
        <p:spPr>
          <a:xfrm>
            <a:off x="0" y="-1"/>
            <a:ext cx="12148457" cy="685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7D542-0B44-4E97-A648-90694F1D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Demo-Time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3573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A300-A06D-4032-A20D-A7E446F3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I: All ADF</a:t>
            </a:r>
            <a:endParaRPr lang="en-DE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2D944E-C6BE-485A-B3A4-6272EF0E1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" y="1979946"/>
            <a:ext cx="780290" cy="78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EA2F1-CABF-450E-8533-AF339F2AD36B}"/>
              </a:ext>
            </a:extLst>
          </p:cNvPr>
          <p:cNvSpPr txBox="1"/>
          <p:nvPr/>
        </p:nvSpPr>
        <p:spPr>
          <a:xfrm>
            <a:off x="365553" y="2782669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Lato" panose="020F0502020204030203" pitchFamily="34" charset="0"/>
              </a:rPr>
              <a:t>Azure Data Factory</a:t>
            </a:r>
            <a:endParaRPr lang="en-DE" dirty="0">
              <a:latin typeface="Lato" panose="020F0502020204030203" pitchFamily="34" charset="0"/>
            </a:endParaRPr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0B3E0960-1DE1-4025-803F-723AABE1B9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2714004" y="1737535"/>
            <a:ext cx="1632816" cy="10227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71814DC-BBA8-4B8F-8E98-BAD25BAE5B94}"/>
              </a:ext>
            </a:extLst>
          </p:cNvPr>
          <p:cNvSpPr/>
          <p:nvPr/>
        </p:nvSpPr>
        <p:spPr>
          <a:xfrm>
            <a:off x="1718921" y="2170249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Auth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F9099D5-95A3-4DEC-8760-5ED4FCEAA7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03" y="1979946"/>
            <a:ext cx="780290" cy="78029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83785A-401E-4E41-B76F-15A8F1CC5721}"/>
              </a:ext>
            </a:extLst>
          </p:cNvPr>
          <p:cNvSpPr/>
          <p:nvPr/>
        </p:nvSpPr>
        <p:spPr>
          <a:xfrm>
            <a:off x="4299476" y="2136995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Beard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4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CFEA9D5-889C-4834-B0BA-0251413BF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7542139" y="1737535"/>
            <a:ext cx="1632816" cy="102270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349163-170F-425D-9A6C-7BA0E4F6474B}"/>
              </a:ext>
            </a:extLst>
          </p:cNvPr>
          <p:cNvSpPr/>
          <p:nvPr/>
        </p:nvSpPr>
        <p:spPr>
          <a:xfrm>
            <a:off x="6334624" y="2136994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PL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8976B95-5249-4798-8BCF-95E12FD97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02" y="3906053"/>
            <a:ext cx="780290" cy="78029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190A98E-BCB9-4ED9-9311-209B97BD3A25}"/>
              </a:ext>
            </a:extLst>
          </p:cNvPr>
          <p:cNvSpPr/>
          <p:nvPr/>
        </p:nvSpPr>
        <p:spPr>
          <a:xfrm rot="5400000">
            <a:off x="7861005" y="3100049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[Songs]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E5C23F68-FCD4-4FD2-BB42-A654654085AC}"/>
              </a:ext>
            </a:extLst>
          </p:cNvPr>
          <p:cNvSpPr/>
          <p:nvPr/>
        </p:nvSpPr>
        <p:spPr>
          <a:xfrm>
            <a:off x="9007548" y="3906053"/>
            <a:ext cx="708913" cy="975872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CACFD-9A35-455F-A0BE-73A72DCF7DC5}"/>
              </a:ext>
            </a:extLst>
          </p:cNvPr>
          <p:cNvSpPr txBox="1"/>
          <p:nvPr/>
        </p:nvSpPr>
        <p:spPr>
          <a:xfrm>
            <a:off x="9811791" y="3973032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Lato" panose="020F0502020204030203" pitchFamily="34" charset="0"/>
              </a:rPr>
              <a:t>Foreach</a:t>
            </a:r>
            <a:r>
              <a:rPr lang="de-DE" dirty="0">
                <a:latin typeface="Lato" panose="020F0502020204030203" pitchFamily="34" charset="0"/>
              </a:rPr>
              <a:t> </a:t>
            </a:r>
            <a:r>
              <a:rPr lang="de-DE" dirty="0" err="1">
                <a:latin typeface="Lato" panose="020F0502020204030203" pitchFamily="34" charset="0"/>
              </a:rPr>
              <a:t>SongID</a:t>
            </a:r>
            <a:endParaRPr lang="en-DE" dirty="0">
              <a:latin typeface="Lato" panose="020F0502020204030203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91C6D65-7A3B-4BC7-BBCB-B33E53970B5A}"/>
              </a:ext>
            </a:extLst>
          </p:cNvPr>
          <p:cNvSpPr/>
          <p:nvPr/>
        </p:nvSpPr>
        <p:spPr>
          <a:xfrm flipH="1">
            <a:off x="6504534" y="4063101"/>
            <a:ext cx="115046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Song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328A9C5-1481-44A6-BC8D-C660D5BDE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40" y="3756600"/>
            <a:ext cx="780290" cy="7802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B6B8AB43-716F-4037-84D9-7D6D843D07C4}"/>
              </a:ext>
            </a:extLst>
          </p:cNvPr>
          <p:cNvSpPr/>
          <p:nvPr/>
        </p:nvSpPr>
        <p:spPr>
          <a:xfrm flipH="1">
            <a:off x="3907331" y="3973032"/>
            <a:ext cx="124465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0304703-4388-4785-BD01-94A0AA679D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37" y="3749002"/>
            <a:ext cx="780290" cy="78029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79A3C304-E645-461B-809E-90C6FC97DFA5}"/>
              </a:ext>
            </a:extLst>
          </p:cNvPr>
          <p:cNvSpPr/>
          <p:nvPr/>
        </p:nvSpPr>
        <p:spPr>
          <a:xfrm rot="5400000">
            <a:off x="2839419" y="4750630"/>
            <a:ext cx="72872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1641CB27-19C1-4062-8601-6B577AECC5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36" y="5470851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49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859-EB63-40AF-BC48-ED6CD476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5413A-6FE9-4944-8752-C8E0163D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Error Handling 100% in ADF</a:t>
            </a:r>
          </a:p>
          <a:p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Integration </a:t>
            </a:r>
            <a:r>
              <a:rPr lang="de-DE" dirty="0" err="1"/>
              <a:t>Runtime</a:t>
            </a:r>
            <a:r>
              <a:rPr lang="de-DE" dirty="0"/>
              <a:t> (expensive)</a:t>
            </a:r>
          </a:p>
          <a:p>
            <a:r>
              <a:rPr lang="de-DE" dirty="0"/>
              <a:t>Timeout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 „hang“</a:t>
            </a:r>
          </a:p>
          <a:p>
            <a:r>
              <a:rPr lang="de-DE" dirty="0" err="1"/>
              <a:t>Streamlinging</a:t>
            </a:r>
            <a:r>
              <a:rPr lang="de-DE" dirty="0"/>
              <a:t>/</a:t>
            </a:r>
            <a:r>
              <a:rPr lang="de-DE" dirty="0" err="1"/>
              <a:t>parallelism</a:t>
            </a:r>
            <a:endParaRPr lang="de-DE" dirty="0"/>
          </a:p>
          <a:p>
            <a:r>
              <a:rPr lang="de-DE" dirty="0"/>
              <a:t>Fully </a:t>
            </a:r>
            <a:r>
              <a:rPr lang="de-DE" dirty="0" err="1"/>
              <a:t>synchronous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fetching</a:t>
            </a:r>
            <a:r>
              <a:rPr lang="de-DE" dirty="0"/>
              <a:t> Bands will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after Songs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CAN WE DO BETTER?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021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A300-A06D-4032-A20D-A7E446F3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II: All </a:t>
            </a:r>
            <a:r>
              <a:rPr lang="de-DE" dirty="0" err="1"/>
              <a:t>Function</a:t>
            </a:r>
            <a:endParaRPr lang="en-DE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2D944E-C6BE-485A-B3A4-6272EF0E1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" y="3749002"/>
            <a:ext cx="780290" cy="78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EA2F1-CABF-450E-8533-AF339F2AD36B}"/>
              </a:ext>
            </a:extLst>
          </p:cNvPr>
          <p:cNvSpPr txBox="1"/>
          <p:nvPr/>
        </p:nvSpPr>
        <p:spPr>
          <a:xfrm>
            <a:off x="365553" y="4558759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Lato" panose="020F0502020204030203" pitchFamily="34" charset="0"/>
              </a:rPr>
              <a:t>Azure Data Factory</a:t>
            </a:r>
            <a:endParaRPr lang="en-DE" dirty="0">
              <a:latin typeface="Lato" panose="020F0502020204030203" pitchFamily="34" charset="0"/>
            </a:endParaRPr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0B3E0960-1DE1-4025-803F-723AABE1B9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2714004" y="1737535"/>
            <a:ext cx="1632816" cy="10227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71814DC-BBA8-4B8F-8E98-BAD25BAE5B94}"/>
              </a:ext>
            </a:extLst>
          </p:cNvPr>
          <p:cNvSpPr/>
          <p:nvPr/>
        </p:nvSpPr>
        <p:spPr>
          <a:xfrm>
            <a:off x="1718921" y="2170249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Auth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83785A-401E-4E41-B76F-15A8F1CC5721}"/>
              </a:ext>
            </a:extLst>
          </p:cNvPr>
          <p:cNvSpPr/>
          <p:nvPr/>
        </p:nvSpPr>
        <p:spPr>
          <a:xfrm>
            <a:off x="4299476" y="2136995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Beard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4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CFEA9D5-889C-4834-B0BA-0251413BF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7542139" y="1737535"/>
            <a:ext cx="1632816" cy="102270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349163-170F-425D-9A6C-7BA0E4F6474B}"/>
              </a:ext>
            </a:extLst>
          </p:cNvPr>
          <p:cNvSpPr/>
          <p:nvPr/>
        </p:nvSpPr>
        <p:spPr>
          <a:xfrm>
            <a:off x="6334624" y="2136994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PL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190A98E-BCB9-4ED9-9311-209B97BD3A25}"/>
              </a:ext>
            </a:extLst>
          </p:cNvPr>
          <p:cNvSpPr/>
          <p:nvPr/>
        </p:nvSpPr>
        <p:spPr>
          <a:xfrm rot="5400000">
            <a:off x="7861005" y="3100049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[Songs]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E5C23F68-FCD4-4FD2-BB42-A654654085AC}"/>
              </a:ext>
            </a:extLst>
          </p:cNvPr>
          <p:cNvSpPr/>
          <p:nvPr/>
        </p:nvSpPr>
        <p:spPr>
          <a:xfrm>
            <a:off x="9007548" y="3906053"/>
            <a:ext cx="708913" cy="975872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CACFD-9A35-455F-A0BE-73A72DCF7DC5}"/>
              </a:ext>
            </a:extLst>
          </p:cNvPr>
          <p:cNvSpPr txBox="1"/>
          <p:nvPr/>
        </p:nvSpPr>
        <p:spPr>
          <a:xfrm>
            <a:off x="9811791" y="3973032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Lato" panose="020F0502020204030203" pitchFamily="34" charset="0"/>
              </a:rPr>
              <a:t>Foreach</a:t>
            </a:r>
            <a:r>
              <a:rPr lang="de-DE" dirty="0">
                <a:latin typeface="Lato" panose="020F0502020204030203" pitchFamily="34" charset="0"/>
              </a:rPr>
              <a:t> </a:t>
            </a:r>
            <a:r>
              <a:rPr lang="de-DE" dirty="0" err="1">
                <a:latin typeface="Lato" panose="020F0502020204030203" pitchFamily="34" charset="0"/>
              </a:rPr>
              <a:t>SongID</a:t>
            </a:r>
            <a:endParaRPr lang="en-DE" dirty="0">
              <a:latin typeface="Lato" panose="020F0502020204030203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91C6D65-7A3B-4BC7-BBCB-B33E53970B5A}"/>
              </a:ext>
            </a:extLst>
          </p:cNvPr>
          <p:cNvSpPr/>
          <p:nvPr/>
        </p:nvSpPr>
        <p:spPr>
          <a:xfrm flipH="1">
            <a:off x="6504534" y="4063101"/>
            <a:ext cx="115046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Song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6B8AB43-716F-4037-84D9-7D6D843D07C4}"/>
              </a:ext>
            </a:extLst>
          </p:cNvPr>
          <p:cNvSpPr/>
          <p:nvPr/>
        </p:nvSpPr>
        <p:spPr>
          <a:xfrm flipH="1">
            <a:off x="3907331" y="3973032"/>
            <a:ext cx="124465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7879A60-BA53-487A-89D4-10E90842D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" y="2013199"/>
            <a:ext cx="780290" cy="78029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4952F5F-DE0E-4576-AB6A-94776E978966}"/>
              </a:ext>
            </a:extLst>
          </p:cNvPr>
          <p:cNvSpPr/>
          <p:nvPr/>
        </p:nvSpPr>
        <p:spPr>
          <a:xfrm rot="16200000">
            <a:off x="613789" y="3038150"/>
            <a:ext cx="833891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Init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1535688-20DA-43BD-BE69-DAFBECD6C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46" y="1979946"/>
            <a:ext cx="780290" cy="78029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F079F97-24EC-4B0A-9832-4CE88C851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28" y="3951670"/>
            <a:ext cx="780290" cy="78029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418E1F0-DDC5-40AD-9E34-ED76ACD847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47" y="3951670"/>
            <a:ext cx="780290" cy="780290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D76CC3A1-C245-4848-BCA6-01480587D1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44" y="5524925"/>
            <a:ext cx="780290" cy="78029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CC7C2922-F943-40CF-84DF-22D48968CA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44" y="3951670"/>
            <a:ext cx="780290" cy="780290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93FB87-8F1D-43E9-B496-33D384D5A22B}"/>
              </a:ext>
            </a:extLst>
          </p:cNvPr>
          <p:cNvSpPr/>
          <p:nvPr/>
        </p:nvSpPr>
        <p:spPr>
          <a:xfrm rot="5400000">
            <a:off x="2990222" y="4895347"/>
            <a:ext cx="646331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95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859-EB63-40AF-BC48-ED6CD476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II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5413A-6FE9-4944-8752-C8E0163D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Error Handling in </a:t>
            </a:r>
            <a:r>
              <a:rPr lang="de-DE" dirty="0" err="1"/>
              <a:t>both</a:t>
            </a:r>
            <a:r>
              <a:rPr lang="de-DE" dirty="0"/>
              <a:t> ADF and </a:t>
            </a:r>
            <a:r>
              <a:rPr lang="de-DE" dirty="0" err="1"/>
              <a:t>Function</a:t>
            </a:r>
            <a:r>
              <a:rPr lang="de-DE" dirty="0"/>
              <a:t> </a:t>
            </a:r>
          </a:p>
          <a:p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Integration </a:t>
            </a:r>
            <a:r>
              <a:rPr lang="de-DE" dirty="0" err="1"/>
              <a:t>Runtime</a:t>
            </a:r>
            <a:r>
              <a:rPr lang="de-DE" dirty="0"/>
              <a:t> (expensive)</a:t>
            </a:r>
          </a:p>
          <a:p>
            <a:r>
              <a:rPr lang="de-DE" dirty="0"/>
              <a:t>Timeout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 „hang“ </a:t>
            </a:r>
            <a:r>
              <a:rPr lang="de-DE" dirty="0" err="1"/>
              <a:t>problematic</a:t>
            </a:r>
            <a:endParaRPr lang="de-DE" dirty="0"/>
          </a:p>
          <a:p>
            <a:r>
              <a:rPr lang="de-DE" dirty="0" err="1"/>
              <a:t>Streamlinging</a:t>
            </a:r>
            <a:r>
              <a:rPr lang="de-DE" dirty="0"/>
              <a:t>/</a:t>
            </a:r>
            <a:r>
              <a:rPr lang="de-DE" dirty="0" err="1"/>
              <a:t>parallelism</a:t>
            </a:r>
            <a:r>
              <a:rPr lang="de-DE" dirty="0"/>
              <a:t> via </a:t>
            </a:r>
            <a:r>
              <a:rPr lang="de-DE" dirty="0" err="1"/>
              <a:t>threading</a:t>
            </a:r>
            <a:r>
              <a:rPr lang="de-DE" dirty="0"/>
              <a:t> (not nice)</a:t>
            </a:r>
          </a:p>
          <a:p>
            <a:r>
              <a:rPr lang="de-DE" dirty="0"/>
              <a:t>Fully </a:t>
            </a:r>
            <a:r>
              <a:rPr lang="de-DE" dirty="0" err="1"/>
              <a:t>synchronous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fetching</a:t>
            </a:r>
            <a:r>
              <a:rPr lang="de-DE" dirty="0"/>
              <a:t> Bands will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after Songs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CAN WE DO BETTER?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6394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A300-A06D-4032-A20D-A7E446F3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III: </a:t>
            </a:r>
            <a:r>
              <a:rPr lang="de-DE" dirty="0" err="1"/>
              <a:t>Async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en-DE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2D944E-C6BE-485A-B3A4-6272EF0E1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" y="3545376"/>
            <a:ext cx="780290" cy="78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EA2F1-CABF-450E-8533-AF339F2AD36B}"/>
              </a:ext>
            </a:extLst>
          </p:cNvPr>
          <p:cNvSpPr txBox="1"/>
          <p:nvPr/>
        </p:nvSpPr>
        <p:spPr>
          <a:xfrm>
            <a:off x="365553" y="4355133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Lato" panose="020F0502020204030203" pitchFamily="34" charset="0"/>
              </a:rPr>
              <a:t>Azure Data Factory</a:t>
            </a:r>
            <a:endParaRPr lang="en-DE" dirty="0">
              <a:latin typeface="Lato" panose="020F0502020204030203" pitchFamily="34" charset="0"/>
            </a:endParaRPr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0B3E0960-1DE1-4025-803F-723AABE1B9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2714004" y="1533909"/>
            <a:ext cx="1632816" cy="10227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71814DC-BBA8-4B8F-8E98-BAD25BAE5B94}"/>
              </a:ext>
            </a:extLst>
          </p:cNvPr>
          <p:cNvSpPr/>
          <p:nvPr/>
        </p:nvSpPr>
        <p:spPr>
          <a:xfrm>
            <a:off x="1718921" y="1966623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Auth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83785A-401E-4E41-B76F-15A8F1CC5721}"/>
              </a:ext>
            </a:extLst>
          </p:cNvPr>
          <p:cNvSpPr/>
          <p:nvPr/>
        </p:nvSpPr>
        <p:spPr>
          <a:xfrm>
            <a:off x="4299476" y="1933369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Beard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4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CFEA9D5-889C-4834-B0BA-0251413BF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7542139" y="1533909"/>
            <a:ext cx="1632816" cy="102270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349163-170F-425D-9A6C-7BA0E4F6474B}"/>
              </a:ext>
            </a:extLst>
          </p:cNvPr>
          <p:cNvSpPr/>
          <p:nvPr/>
        </p:nvSpPr>
        <p:spPr>
          <a:xfrm>
            <a:off x="6334624" y="1933368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PL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190A98E-BCB9-4ED9-9311-209B97BD3A25}"/>
              </a:ext>
            </a:extLst>
          </p:cNvPr>
          <p:cNvSpPr/>
          <p:nvPr/>
        </p:nvSpPr>
        <p:spPr>
          <a:xfrm rot="5400000">
            <a:off x="7856861" y="2785306"/>
            <a:ext cx="1003369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[Songs]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CACFD-9A35-455F-A0BE-73A72DCF7DC5}"/>
              </a:ext>
            </a:extLst>
          </p:cNvPr>
          <p:cNvSpPr txBox="1"/>
          <p:nvPr/>
        </p:nvSpPr>
        <p:spPr>
          <a:xfrm>
            <a:off x="8684848" y="3638291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Lato" panose="020F0502020204030203" pitchFamily="34" charset="0"/>
              </a:rPr>
              <a:t>Storage Queue</a:t>
            </a:r>
            <a:endParaRPr lang="en-DE" dirty="0">
              <a:latin typeface="Lato" panose="020F0502020204030203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91C6D65-7A3B-4BC7-BBCB-B33E53970B5A}"/>
              </a:ext>
            </a:extLst>
          </p:cNvPr>
          <p:cNvSpPr/>
          <p:nvPr/>
        </p:nvSpPr>
        <p:spPr>
          <a:xfrm flipH="1">
            <a:off x="6504534" y="3682743"/>
            <a:ext cx="115046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Song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6B8AB43-716F-4037-84D9-7D6D843D07C4}"/>
              </a:ext>
            </a:extLst>
          </p:cNvPr>
          <p:cNvSpPr/>
          <p:nvPr/>
        </p:nvSpPr>
        <p:spPr>
          <a:xfrm flipH="1">
            <a:off x="4344407" y="3758789"/>
            <a:ext cx="99508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7879A60-BA53-487A-89D4-10E90842D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" y="1809573"/>
            <a:ext cx="780290" cy="78029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4952F5F-DE0E-4576-AB6A-94776E978966}"/>
              </a:ext>
            </a:extLst>
          </p:cNvPr>
          <p:cNvSpPr/>
          <p:nvPr/>
        </p:nvSpPr>
        <p:spPr>
          <a:xfrm rot="16200000">
            <a:off x="613789" y="2834524"/>
            <a:ext cx="833891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Init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1535688-20DA-43BD-BE69-DAFBECD6C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46" y="1776320"/>
            <a:ext cx="780290" cy="78029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418E1F0-DDC5-40AD-9E34-ED76ACD847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47" y="3571312"/>
            <a:ext cx="780290" cy="780290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D76CC3A1-C245-4848-BCA6-01480587D1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44" y="5494446"/>
            <a:ext cx="780290" cy="780290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93FB87-8F1D-43E9-B496-33D384D5A22B}"/>
              </a:ext>
            </a:extLst>
          </p:cNvPr>
          <p:cNvSpPr/>
          <p:nvPr/>
        </p:nvSpPr>
        <p:spPr>
          <a:xfrm>
            <a:off x="5077913" y="5680452"/>
            <a:ext cx="646331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ADCEE111-B3D5-42C6-B253-5FA83CEA1A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69" y="3525693"/>
            <a:ext cx="780290" cy="78029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5582251-291B-4491-B066-A2379D43C960}"/>
              </a:ext>
            </a:extLst>
          </p:cNvPr>
          <p:cNvSpPr/>
          <p:nvPr/>
        </p:nvSpPr>
        <p:spPr>
          <a:xfrm flipH="1">
            <a:off x="6656934" y="3835143"/>
            <a:ext cx="115046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Song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666C307A-CAA1-4469-9E07-E24D82D044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47" y="3723712"/>
            <a:ext cx="780290" cy="78029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1CD0FEA4-30EF-483B-8C39-B10CC55DB44E}"/>
              </a:ext>
            </a:extLst>
          </p:cNvPr>
          <p:cNvSpPr/>
          <p:nvPr/>
        </p:nvSpPr>
        <p:spPr>
          <a:xfrm flipH="1">
            <a:off x="6809334" y="3987543"/>
            <a:ext cx="115046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Song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A184138D-87E3-4A77-875E-479450866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47" y="3876112"/>
            <a:ext cx="780290" cy="78029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E6F45ED1-C8FA-40B5-A76E-8F2522F3906F}"/>
              </a:ext>
            </a:extLst>
          </p:cNvPr>
          <p:cNvSpPr/>
          <p:nvPr/>
        </p:nvSpPr>
        <p:spPr>
          <a:xfrm rot="16200000" flipH="1">
            <a:off x="2899948" y="4732562"/>
            <a:ext cx="1175938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44" name="Picture 43" descr="A picture containing icon&#10;&#10;Description automatically generated">
            <a:extLst>
              <a:ext uri="{FF2B5EF4-FFF2-40B4-BE49-F238E27FC236}">
                <a16:creationId xmlns:a16="http://schemas.microsoft.com/office/drawing/2014/main" id="{AB2E83A1-88C9-404C-A7D1-46551243B9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72" y="3597398"/>
            <a:ext cx="780290" cy="78029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CC7C2922-F943-40CF-84DF-22D48968CA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88" y="5589480"/>
            <a:ext cx="780290" cy="780290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0A1061FA-7594-4622-AD95-B334352F93E0}"/>
              </a:ext>
            </a:extLst>
          </p:cNvPr>
          <p:cNvSpPr/>
          <p:nvPr/>
        </p:nvSpPr>
        <p:spPr>
          <a:xfrm rot="16200000" flipH="1">
            <a:off x="3052348" y="4884962"/>
            <a:ext cx="1175938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BBA80835-EE1A-46E7-9C62-891D620C3A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88" y="5741880"/>
            <a:ext cx="780290" cy="780290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41557C48-28B9-4BEE-A795-B90EC0FE8960}"/>
              </a:ext>
            </a:extLst>
          </p:cNvPr>
          <p:cNvSpPr/>
          <p:nvPr/>
        </p:nvSpPr>
        <p:spPr>
          <a:xfrm rot="16200000" flipH="1">
            <a:off x="3204748" y="5037362"/>
            <a:ext cx="1175938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1CDDC480-2E6F-4E7A-8B9D-71EA9C4EE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88" y="5894280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1517C54D-AB32-43D2-876F-6CD38E9EB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77" y="0"/>
            <a:ext cx="9919705" cy="6614459"/>
          </a:xfrm>
        </p:spPr>
      </p:pic>
    </p:spTree>
    <p:extLst>
      <p:ext uri="{BB962C8B-B14F-4D97-AF65-F5344CB8AC3E}">
        <p14:creationId xmlns:p14="http://schemas.microsoft.com/office/powerpoint/2010/main" val="4160660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859-EB63-40AF-BC48-ED6CD476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III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5413A-6FE9-4944-8752-C8E0163D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Error Handling in </a:t>
            </a:r>
            <a:r>
              <a:rPr lang="de-DE" dirty="0" err="1"/>
              <a:t>both</a:t>
            </a:r>
            <a:r>
              <a:rPr lang="de-DE" dirty="0"/>
              <a:t> ADF and </a:t>
            </a:r>
            <a:r>
              <a:rPr lang="de-DE" dirty="0" err="1"/>
              <a:t>Function</a:t>
            </a:r>
            <a:r>
              <a:rPr lang="de-DE" dirty="0"/>
              <a:t> </a:t>
            </a:r>
          </a:p>
          <a:p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Integration </a:t>
            </a:r>
            <a:r>
              <a:rPr lang="de-DE" dirty="0" err="1"/>
              <a:t>Runtime</a:t>
            </a:r>
            <a:r>
              <a:rPr lang="de-DE" dirty="0"/>
              <a:t> (expensive)</a:t>
            </a:r>
          </a:p>
          <a:p>
            <a:r>
              <a:rPr lang="de-DE" dirty="0" err="1"/>
              <a:t>No</a:t>
            </a:r>
            <a:r>
              <a:rPr lang="de-DE" dirty="0"/>
              <a:t> Timeout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requests</a:t>
            </a:r>
            <a:endParaRPr lang="de-DE" dirty="0"/>
          </a:p>
          <a:p>
            <a:r>
              <a:rPr lang="de-DE" dirty="0" err="1"/>
              <a:t>Resiliency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„</a:t>
            </a:r>
            <a:r>
              <a:rPr lang="de-DE" dirty="0" err="1"/>
              <a:t>GetBand</a:t>
            </a:r>
            <a:r>
              <a:rPr lang="de-DE" dirty="0"/>
              <a:t>“ </a:t>
            </a:r>
            <a:r>
              <a:rPr lang="de-DE" dirty="0" err="1"/>
              <a:t>fails</a:t>
            </a:r>
            <a:r>
              <a:rPr lang="de-DE" dirty="0"/>
              <a:t> all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still </a:t>
            </a:r>
            <a:r>
              <a:rPr lang="de-DE" dirty="0" err="1"/>
              <a:t>run</a:t>
            </a:r>
            <a:r>
              <a:rPr lang="de-DE" dirty="0"/>
              <a:t>)</a:t>
            </a:r>
          </a:p>
          <a:p>
            <a:r>
              <a:rPr lang="de-DE" dirty="0" err="1"/>
              <a:t>Streamlinging</a:t>
            </a:r>
            <a:r>
              <a:rPr lang="de-DE" dirty="0"/>
              <a:t>/</a:t>
            </a:r>
            <a:r>
              <a:rPr lang="de-DE" dirty="0" err="1"/>
              <a:t>parallelism</a:t>
            </a:r>
            <a:r>
              <a:rPr lang="de-DE" dirty="0"/>
              <a:t> via fan-out (</a:t>
            </a:r>
            <a:r>
              <a:rPr lang="de-DE" dirty="0" err="1"/>
              <a:t>very</a:t>
            </a:r>
            <a:r>
              <a:rPr lang="de-DE" dirty="0"/>
              <a:t> nice)</a:t>
            </a:r>
          </a:p>
          <a:p>
            <a:r>
              <a:rPr lang="de-DE" dirty="0"/>
              <a:t>Fully </a:t>
            </a:r>
            <a:r>
              <a:rPr lang="de-DE" dirty="0" err="1"/>
              <a:t>asynchronous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CAN WE DO BETTER?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98544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859-EB63-40AF-BC48-ED6CD476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III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5413A-6FE9-4944-8752-C8E0163D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Band </a:t>
            </a:r>
            <a:r>
              <a:rPr lang="de-DE" dirty="0" err="1"/>
              <a:t>Ids</a:t>
            </a:r>
            <a:r>
              <a:rPr lang="de-DE" dirty="0"/>
              <a:t> do not </a:t>
            </a:r>
            <a:r>
              <a:rPr lang="de-DE" dirty="0" err="1"/>
              <a:t>change</a:t>
            </a:r>
            <a:r>
              <a:rPr lang="de-DE" dirty="0"/>
              <a:t>,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band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API (slow!!) </a:t>
            </a:r>
            <a:r>
              <a:rPr lang="de-DE" dirty="0" err="1"/>
              <a:t>each</a:t>
            </a:r>
            <a:r>
              <a:rPr lang="de-DE" dirty="0"/>
              <a:t> time? </a:t>
            </a:r>
          </a:p>
          <a:p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(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but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and </a:t>
            </a:r>
            <a:r>
              <a:rPr lang="de-DE" dirty="0" err="1"/>
              <a:t>fanout</a:t>
            </a:r>
            <a:r>
              <a:rPr lang="de-DE" dirty="0"/>
              <a:t>?)</a:t>
            </a:r>
          </a:p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DURABLE ENTITIES.</a:t>
            </a:r>
          </a:p>
        </p:txBody>
      </p:sp>
    </p:spTree>
    <p:extLst>
      <p:ext uri="{BB962C8B-B14F-4D97-AF65-F5344CB8AC3E}">
        <p14:creationId xmlns:p14="http://schemas.microsoft.com/office/powerpoint/2010/main" val="175482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ck hanging on the wall&#10;&#10;Description automatically generated">
            <a:extLst>
              <a:ext uri="{FF2B5EF4-FFF2-40B4-BE49-F238E27FC236}">
                <a16:creationId xmlns:a16="http://schemas.microsoft.com/office/drawing/2014/main" id="{EBCF55DC-75A2-4E7B-9984-80CC54B9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6"/>
          <a:stretch/>
        </p:blipFill>
        <p:spPr>
          <a:xfrm>
            <a:off x="0" y="-1"/>
            <a:ext cx="12148457" cy="685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7D542-0B44-4E97-A648-90694F1D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Demo-Time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39430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7957-C4C0-4C26-A6FC-883CCD39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Wrap-Up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74E3E-E80F-460D-8D0B-5C6D558E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in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  <a:p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triggers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flexible </a:t>
            </a:r>
            <a:r>
              <a:rPr lang="de-DE" dirty="0" err="1"/>
              <a:t>helpers</a:t>
            </a:r>
            <a:endParaRPr lang="de-DE" dirty="0"/>
          </a:p>
          <a:p>
            <a:r>
              <a:rPr lang="de-DE" dirty="0"/>
              <a:t>Patterns:</a:t>
            </a:r>
          </a:p>
          <a:p>
            <a:pPr lvl="1"/>
            <a:r>
              <a:rPr lang="de-DE" dirty="0"/>
              <a:t>Queues for </a:t>
            </a:r>
            <a:r>
              <a:rPr lang="de-DE" dirty="0" err="1"/>
              <a:t>asynchroneous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de-DE" dirty="0"/>
          </a:p>
          <a:p>
            <a:pPr lvl="1"/>
            <a:r>
              <a:rPr lang="de-DE" dirty="0"/>
              <a:t>Queues for </a:t>
            </a:r>
            <a:r>
              <a:rPr lang="de-DE" dirty="0" err="1"/>
              <a:t>nested</a:t>
            </a:r>
            <a:r>
              <a:rPr lang="de-DE" dirty="0"/>
              <a:t> REST </a:t>
            </a:r>
            <a:r>
              <a:rPr lang="de-DE" dirty="0" err="1"/>
              <a:t>queries</a:t>
            </a:r>
            <a:endParaRPr lang="de-DE" dirty="0"/>
          </a:p>
          <a:p>
            <a:pPr lvl="1"/>
            <a:r>
              <a:rPr lang="de-DE" dirty="0"/>
              <a:t>Durable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DB </a:t>
            </a:r>
            <a:r>
              <a:rPr lang="de-DE" dirty="0" err="1"/>
              <a:t>or</a:t>
            </a:r>
            <a:r>
              <a:rPr lang="de-DE" dirty="0"/>
              <a:t> API </a:t>
            </a:r>
            <a:r>
              <a:rPr lang="de-DE" dirty="0" err="1"/>
              <a:t>calls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Any </a:t>
            </a:r>
            <a:r>
              <a:rPr lang="de-DE" dirty="0" err="1"/>
              <a:t>Ideas</a:t>
            </a:r>
            <a:r>
              <a:rPr lang="de-DE" dirty="0"/>
              <a:t>/</a:t>
            </a:r>
            <a:r>
              <a:rPr lang="de-DE" dirty="0" err="1"/>
              <a:t>Suggestions</a:t>
            </a:r>
            <a:r>
              <a:rPr lang="de-DE" dirty="0"/>
              <a:t>?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in </a:t>
            </a:r>
            <a:r>
              <a:rPr lang="de-DE" dirty="0" err="1"/>
              <a:t>touch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E-Mail: </a:t>
            </a:r>
            <a:r>
              <a:rPr lang="de-DE" dirty="0">
                <a:hlinkClick r:id="rId2"/>
              </a:rPr>
              <a:t>benjamin.kettner@ml-pa.com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Twitter: @DataMonsterBen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0250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7407-BB7D-4260-9673-A9D6B65B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introduction</a:t>
            </a:r>
            <a:r>
              <a:rPr lang="de-DE" dirty="0"/>
              <a:t> I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B992E-8EF0-4B85-8432-800DF5DBD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Azure </a:t>
            </a:r>
            <a:r>
              <a:rPr lang="de-DE" dirty="0" err="1"/>
              <a:t>Functions</a:t>
            </a:r>
            <a:r>
              <a:rPr lang="de-DE" dirty="0"/>
              <a:t>…</a:t>
            </a:r>
          </a:p>
          <a:p>
            <a:r>
              <a:rPr lang="de-DE" dirty="0"/>
              <a:t>…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triggered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.</a:t>
            </a:r>
          </a:p>
          <a:p>
            <a:r>
              <a:rPr lang="de-DE" dirty="0"/>
              <a:t>… </a:t>
            </a:r>
            <a:r>
              <a:rPr lang="de-DE" dirty="0" err="1"/>
              <a:t>offer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triggers</a:t>
            </a:r>
            <a:r>
              <a:rPr lang="de-DE" dirty="0"/>
              <a:t>.</a:t>
            </a:r>
          </a:p>
          <a:p>
            <a:r>
              <a:rPr lang="de-DE" dirty="0"/>
              <a:t>…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classified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Compute</a:t>
            </a:r>
            <a:r>
              <a:rPr lang="de-DE" dirty="0"/>
              <a:t>-on-</a:t>
            </a:r>
            <a:r>
              <a:rPr lang="de-DE" dirty="0" err="1"/>
              <a:t>demand</a:t>
            </a:r>
            <a:r>
              <a:rPr lang="de-DE" dirty="0"/>
              <a:t>“.</a:t>
            </a:r>
          </a:p>
          <a:p>
            <a:r>
              <a:rPr lang="de-DE" dirty="0"/>
              <a:t>…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different </a:t>
            </a:r>
            <a:r>
              <a:rPr lang="de-DE" dirty="0" err="1"/>
              <a:t>languages</a:t>
            </a:r>
            <a:r>
              <a:rPr lang="de-DE" dirty="0"/>
              <a:t>.</a:t>
            </a:r>
          </a:p>
          <a:p>
            <a:r>
              <a:rPr lang="de-DE" dirty="0"/>
              <a:t>…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serverless</a:t>
            </a:r>
            <a:r>
              <a:rPr lang="de-DE" dirty="0"/>
              <a:t>,</a:t>
            </a:r>
          </a:p>
          <a:p>
            <a:r>
              <a:rPr lang="de-DE" dirty="0"/>
              <a:t>… but </a:t>
            </a:r>
            <a:r>
              <a:rPr lang="de-DE" dirty="0" err="1"/>
              <a:t>are</a:t>
            </a:r>
            <a:r>
              <a:rPr lang="de-DE" dirty="0"/>
              <a:t> still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state</a:t>
            </a:r>
            <a:r>
              <a:rPr lang="de-DE" dirty="0"/>
              <a:t>. </a:t>
            </a:r>
          </a:p>
          <a:p>
            <a:endParaRPr lang="de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2446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25-FC37-405B-92DF-1DE9065B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introduction</a:t>
            </a:r>
            <a:r>
              <a:rPr lang="de-DE" dirty="0"/>
              <a:t> II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1395-7184-46A6-8CD4-61B79856C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I…</a:t>
            </a:r>
          </a:p>
          <a:p>
            <a:r>
              <a:rPr lang="de-DE" dirty="0"/>
              <a:t>… am </a:t>
            </a:r>
            <a:r>
              <a:rPr lang="de-DE" dirty="0" err="1"/>
              <a:t>from</a:t>
            </a:r>
            <a:r>
              <a:rPr lang="de-DE" dirty="0"/>
              <a:t> Berlin.</a:t>
            </a:r>
          </a:p>
          <a:p>
            <a:r>
              <a:rPr lang="de-DE" dirty="0"/>
              <a:t>… am CTO </a:t>
            </a:r>
            <a:r>
              <a:rPr lang="de-DE" dirty="0" err="1"/>
              <a:t>of</a:t>
            </a:r>
            <a:r>
              <a:rPr lang="de-DE" dirty="0"/>
              <a:t> ML!PA Consulting.</a:t>
            </a:r>
          </a:p>
          <a:p>
            <a:r>
              <a:rPr lang="de-DE" dirty="0"/>
              <a:t>… </a:t>
            </a:r>
            <a:r>
              <a:rPr lang="de-DE" dirty="0" err="1"/>
              <a:t>did</a:t>
            </a:r>
            <a:r>
              <a:rPr lang="de-DE" dirty="0"/>
              <a:t> a PhD in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mathematics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(a </a:t>
            </a:r>
            <a:r>
              <a:rPr lang="de-DE" dirty="0" err="1"/>
              <a:t>long</a:t>
            </a:r>
            <a:r>
              <a:rPr lang="de-DE" dirty="0"/>
              <a:t> time </a:t>
            </a:r>
            <a:r>
              <a:rPr lang="de-DE" dirty="0" err="1"/>
              <a:t>ago</a:t>
            </a:r>
            <a:r>
              <a:rPr lang="de-DE" dirty="0"/>
              <a:t> in a </a:t>
            </a:r>
            <a:r>
              <a:rPr lang="de-DE" dirty="0" err="1"/>
              <a:t>galaxy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).</a:t>
            </a:r>
          </a:p>
          <a:p>
            <a:r>
              <a:rPr lang="de-DE" dirty="0"/>
              <a:t>… am a Microsoft MVP </a:t>
            </a:r>
            <a:r>
              <a:rPr lang="de-DE" dirty="0" err="1"/>
              <a:t>since</a:t>
            </a:r>
            <a:r>
              <a:rPr lang="de-DE" dirty="0"/>
              <a:t> June 2020. </a:t>
            </a:r>
          </a:p>
          <a:p>
            <a:r>
              <a:rPr lang="de-DE" dirty="0"/>
              <a:t>… </a:t>
            </a:r>
            <a:r>
              <a:rPr lang="de-DE" dirty="0" err="1"/>
              <a:t>leader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PASS </a:t>
            </a:r>
            <a:r>
              <a:rPr lang="de-DE" dirty="0" err="1"/>
              <a:t>chapter</a:t>
            </a:r>
            <a:r>
              <a:rPr lang="de-DE" dirty="0"/>
              <a:t>. </a:t>
            </a:r>
          </a:p>
          <a:p>
            <a:r>
              <a:rPr lang="de-DE" dirty="0"/>
              <a:t>… </a:t>
            </a:r>
            <a:r>
              <a:rPr lang="de-DE" dirty="0" err="1"/>
              <a:t>music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nerd</a:t>
            </a:r>
            <a:r>
              <a:rPr lang="de-DE" dirty="0"/>
              <a:t> and </a:t>
            </a:r>
            <a:r>
              <a:rPr lang="de-DE" dirty="0" err="1"/>
              <a:t>father</a:t>
            </a:r>
            <a:r>
              <a:rPr lang="de-DE" dirty="0"/>
              <a:t>. </a:t>
            </a:r>
          </a:p>
        </p:txBody>
      </p:sp>
      <p:pic>
        <p:nvPicPr>
          <p:cNvPr id="5" name="Picture 4" descr="A person with collar shirt&#10;&#10;Description automatically generated">
            <a:extLst>
              <a:ext uri="{FF2B5EF4-FFF2-40B4-BE49-F238E27FC236}">
                <a16:creationId xmlns:a16="http://schemas.microsoft.com/office/drawing/2014/main" id="{BFB55E0E-F9BB-4AF8-BD16-22918E197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8" y="1046358"/>
            <a:ext cx="5652761" cy="561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9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24A6-7697-404A-A4FD-A0ABF754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do I like „</a:t>
            </a:r>
            <a:r>
              <a:rPr lang="de-DE" dirty="0" err="1"/>
              <a:t>serverless</a:t>
            </a:r>
            <a:r>
              <a:rPr lang="de-DE" dirty="0"/>
              <a:t>“?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A38C-E9D0-44A2-9330-90C3363B0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…</a:t>
            </a:r>
          </a:p>
          <a:p>
            <a:r>
              <a:rPr lang="de-DE" dirty="0"/>
              <a:t>…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PaaS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.</a:t>
            </a:r>
          </a:p>
          <a:p>
            <a:r>
              <a:rPr lang="de-DE" dirty="0"/>
              <a:t>…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management</a:t>
            </a:r>
            <a:r>
              <a:rPr lang="de-DE" dirty="0"/>
              <a:t>,</a:t>
            </a:r>
          </a:p>
          <a:p>
            <a:pPr lvl="1"/>
            <a:r>
              <a:rPr lang="de-DE" dirty="0" err="1"/>
              <a:t>scalability</a:t>
            </a:r>
            <a:r>
              <a:rPr lang="de-DE" dirty="0"/>
              <a:t> and</a:t>
            </a:r>
          </a:p>
          <a:p>
            <a:pPr lvl="1"/>
            <a:r>
              <a:rPr lang="de-DE" dirty="0" err="1"/>
              <a:t>provisioning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power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r>
              <a:rPr lang="de-DE" dirty="0"/>
              <a:t>…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pay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) for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3293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0FB-85D9-4F86-961C-3168DA7F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? </a:t>
            </a:r>
            <a:endParaRPr lang="en-DE" dirty="0"/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9CDCC75-6447-460C-8772-C7E396803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8" t="53338" r="45467" b="31289"/>
          <a:stretch/>
        </p:blipFill>
        <p:spPr>
          <a:xfrm>
            <a:off x="609012" y="3536966"/>
            <a:ext cx="2327578" cy="184565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D0CC8E-E1C9-4C8E-A7B0-7168C74246BB}"/>
              </a:ext>
            </a:extLst>
          </p:cNvPr>
          <p:cNvSpPr txBox="1"/>
          <p:nvPr/>
        </p:nvSpPr>
        <p:spPr>
          <a:xfrm>
            <a:off x="3143514" y="2994529"/>
            <a:ext cx="3939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Friendly </a:t>
            </a:r>
            <a:r>
              <a:rPr lang="de-DE" sz="3600" dirty="0" err="1">
                <a:latin typeface="Caveat" panose="00000800000000000000" pitchFamily="2" charset="0"/>
              </a:rPr>
              <a:t>guy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 err="1">
                <a:latin typeface="Caveat" panose="00000800000000000000" pitchFamily="2" charset="0"/>
              </a:rPr>
              <a:t>Impressive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beard</a:t>
            </a:r>
            <a:endParaRPr lang="de-DE" sz="3600" dirty="0">
              <a:latin typeface="Caveat" panose="00000800000000000000" pitchFamily="2" charset="0"/>
            </a:endParaRPr>
          </a:p>
          <a:p>
            <a:endParaRPr lang="en-DE" sz="3600" dirty="0">
              <a:latin typeface="Caveat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50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0FB-85D9-4F86-961C-3168DA7F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? </a:t>
            </a:r>
            <a:endParaRPr lang="en-DE" dirty="0"/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9CDCC75-6447-460C-8772-C7E396803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t="58180" r="64235" b="8581"/>
          <a:stretch/>
        </p:blipFill>
        <p:spPr>
          <a:xfrm>
            <a:off x="63206" y="1316188"/>
            <a:ext cx="4293889" cy="399049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21E05-0C0C-4639-A773-A50DC3517BAB}"/>
              </a:ext>
            </a:extLst>
          </p:cNvPr>
          <p:cNvSpPr txBox="1"/>
          <p:nvPr/>
        </p:nvSpPr>
        <p:spPr>
          <a:xfrm>
            <a:off x="3143514" y="2998355"/>
            <a:ext cx="3939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Friendly </a:t>
            </a:r>
            <a:r>
              <a:rPr lang="de-DE" sz="3600" dirty="0" err="1">
                <a:latin typeface="Caveat" panose="00000800000000000000" pitchFamily="2" charset="0"/>
              </a:rPr>
              <a:t>guy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 err="1">
                <a:latin typeface="Caveat" panose="00000800000000000000" pitchFamily="2" charset="0"/>
              </a:rPr>
              <a:t>Impressive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beard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Music fan</a:t>
            </a:r>
            <a:endParaRPr lang="en-DE" sz="3600" dirty="0">
              <a:latin typeface="Caveat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35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0FB-85D9-4F86-961C-3168DA7F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? </a:t>
            </a:r>
            <a:endParaRPr lang="en-DE" dirty="0"/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9CDCC75-6447-460C-8772-C7E396803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2" t="58180" r="64235" b="8581"/>
          <a:stretch/>
        </p:blipFill>
        <p:spPr>
          <a:xfrm>
            <a:off x="63206" y="1316188"/>
            <a:ext cx="4293889" cy="399049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21E05-0C0C-4639-A773-A50DC3517BAB}"/>
              </a:ext>
            </a:extLst>
          </p:cNvPr>
          <p:cNvSpPr txBox="1"/>
          <p:nvPr/>
        </p:nvSpPr>
        <p:spPr>
          <a:xfrm>
            <a:off x="3143514" y="2998355"/>
            <a:ext cx="3939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Friendly </a:t>
            </a:r>
            <a:r>
              <a:rPr lang="de-DE" sz="3600" dirty="0" err="1">
                <a:latin typeface="Caveat" panose="00000800000000000000" pitchFamily="2" charset="0"/>
              </a:rPr>
              <a:t>guy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 err="1">
                <a:latin typeface="Caveat" panose="00000800000000000000" pitchFamily="2" charset="0"/>
              </a:rPr>
              <a:t>Impressive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beard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Music fan</a:t>
            </a:r>
            <a:endParaRPr lang="en-DE" sz="3600" dirty="0">
              <a:latin typeface="Caveat" panose="00000800000000000000" pitchFamily="2" charset="0"/>
            </a:endParaRPr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7EAD81A5-85C2-4A48-8495-28BE4BA5706B}"/>
              </a:ext>
            </a:extLst>
          </p:cNvPr>
          <p:cNvSpPr/>
          <p:nvPr/>
        </p:nvSpPr>
        <p:spPr>
          <a:xfrm>
            <a:off x="1786538" y="1012668"/>
            <a:ext cx="2140003" cy="2140003"/>
          </a:xfrm>
          <a:prstGeom prst="noSmoking">
            <a:avLst>
              <a:gd name="adj" fmla="val 867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26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0FB-85D9-4F86-961C-3168DA7F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? </a:t>
            </a:r>
            <a:endParaRPr lang="en-DE" dirty="0"/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9CDCC75-6447-460C-8772-C7E396803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 t="25679" r="70685" b="58441"/>
          <a:stretch/>
        </p:blipFill>
        <p:spPr>
          <a:xfrm>
            <a:off x="795299" y="3442447"/>
            <a:ext cx="2140004" cy="190649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21E05-0C0C-4639-A773-A50DC3517BAB}"/>
              </a:ext>
            </a:extLst>
          </p:cNvPr>
          <p:cNvSpPr txBox="1"/>
          <p:nvPr/>
        </p:nvSpPr>
        <p:spPr>
          <a:xfrm>
            <a:off x="3143514" y="2998355"/>
            <a:ext cx="3939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Friendly </a:t>
            </a:r>
            <a:r>
              <a:rPr lang="de-DE" sz="3600" dirty="0" err="1">
                <a:latin typeface="Caveat" panose="00000800000000000000" pitchFamily="2" charset="0"/>
              </a:rPr>
              <a:t>guy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 err="1">
                <a:latin typeface="Caveat" panose="00000800000000000000" pitchFamily="2" charset="0"/>
              </a:rPr>
              <a:t>Impressive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beard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Music fan</a:t>
            </a:r>
            <a:endParaRPr lang="en-DE" sz="3600" dirty="0">
              <a:latin typeface="Caveat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00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657</Words>
  <Application>Microsoft Office PowerPoint</Application>
  <PresentationFormat>Widescreen</PresentationFormat>
  <Paragraphs>155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Caveat</vt:lpstr>
      <vt:lpstr>Lato</vt:lpstr>
      <vt:lpstr>Montserrat</vt:lpstr>
      <vt:lpstr>Segoe UI Light</vt:lpstr>
      <vt:lpstr>Segoe UI Semilight</vt:lpstr>
      <vt:lpstr>Office Theme</vt:lpstr>
      <vt:lpstr>Using Azure Functions for data processing</vt:lpstr>
      <vt:lpstr>PowerPoint Presentation</vt:lpstr>
      <vt:lpstr>An introduction I</vt:lpstr>
      <vt:lpstr>An introduction II</vt:lpstr>
      <vt:lpstr>Why do I like „serverless“?</vt:lpstr>
      <vt:lpstr>How about an example? </vt:lpstr>
      <vt:lpstr>How about an example? </vt:lpstr>
      <vt:lpstr>How about an example? </vt:lpstr>
      <vt:lpstr>How about an example? </vt:lpstr>
      <vt:lpstr>How about an example? </vt:lpstr>
      <vt:lpstr>How about an example? </vt:lpstr>
      <vt:lpstr>How about an example? </vt:lpstr>
      <vt:lpstr>How about an example? </vt:lpstr>
      <vt:lpstr>Demo-Time</vt:lpstr>
      <vt:lpstr>Data extraction strategies I: All ADF</vt:lpstr>
      <vt:lpstr>Effects of I</vt:lpstr>
      <vt:lpstr>Data extraction strategies II: All Function</vt:lpstr>
      <vt:lpstr>Effects of II</vt:lpstr>
      <vt:lpstr>Data extraction strategies III: Async Function</vt:lpstr>
      <vt:lpstr>Effects of III</vt:lpstr>
      <vt:lpstr>Improvement of III</vt:lpstr>
      <vt:lpstr>Demo-Time</vt:lpstr>
      <vt:lpstr>Wrap-Up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Kettner</dc:creator>
  <cp:lastModifiedBy>Benjamin Kettner</cp:lastModifiedBy>
  <cp:revision>116</cp:revision>
  <dcterms:created xsi:type="dcterms:W3CDTF">2015-01-19T21:20:04Z</dcterms:created>
  <dcterms:modified xsi:type="dcterms:W3CDTF">2020-10-13T06:06:11Z</dcterms:modified>
</cp:coreProperties>
</file>